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65" r:id="rId3"/>
    <p:sldId id="269" r:id="rId4"/>
    <p:sldId id="271" r:id="rId5"/>
    <p:sldId id="272" r:id="rId6"/>
    <p:sldId id="273" r:id="rId7"/>
    <p:sldId id="274" r:id="rId8"/>
    <p:sldId id="275" r:id="rId9"/>
    <p:sldId id="268" r:id="rId10"/>
    <p:sldId id="277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770B5"/>
    <a:srgbClr val="3B4555"/>
    <a:srgbClr val="2A5244"/>
    <a:srgbClr val="325D69"/>
    <a:srgbClr val="3F649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7"/>
    <p:restoredTop sz="84946" autoAdjust="0"/>
  </p:normalViewPr>
  <p:slideViewPr>
    <p:cSldViewPr snapToGrid="0" snapToObjects="1">
      <p:cViewPr>
        <p:scale>
          <a:sx n="70" d="100"/>
          <a:sy n="70" d="100"/>
        </p:scale>
        <p:origin x="-8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3.0849121517715013E-2"/>
          <c:y val="0.17499370800961406"/>
          <c:w val="0.93830175696457119"/>
          <c:h val="0.6311176535940458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0.12620095166337936"/>
                  <c:y val="-7.33965897314848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 </a:t>
                    </a:r>
                    <a:r>
                      <a:rPr lang="ru-RU" dirty="0"/>
                      <a:t>минут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DF-4A5C-A6DB-0A8E82E5C986}"/>
                </c:ext>
              </c:extLst>
            </c:dLbl>
            <c:dLbl>
              <c:idx val="1"/>
              <c:layout>
                <c:manualLayout>
                  <c:x val="0.10656969251574255"/>
                  <c:y val="-5.27534376658151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минут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DF-4A5C-A6DB-0A8E82E5C986}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DF-4A5C-A6DB-0A8E82E5C986}"/>
            </c:ext>
          </c:extLst>
        </c:ser>
        <c:dLbls>
          <c:showVal val="1"/>
        </c:dLbls>
        <c:axId val="137550464"/>
        <c:axId val="137687424"/>
      </c:barChart>
      <c:catAx>
        <c:axId val="137550464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7687424"/>
        <c:crosses val="autoZero"/>
        <c:auto val="1"/>
        <c:lblAlgn val="ctr"/>
        <c:lblOffset val="100"/>
      </c:catAx>
      <c:valAx>
        <c:axId val="137687424"/>
        <c:scaling>
          <c:orientation val="minMax"/>
        </c:scaling>
        <c:delete val="1"/>
        <c:axPos val="l"/>
        <c:numFmt formatCode="0" sourceLinked="1"/>
        <c:tickLblPos val="none"/>
        <c:crossAx val="1375504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ECDD1C74-BCE0-4720-BB4D-1C776D0BAC74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867" y="1978262"/>
            <a:ext cx="85951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Оптимизация процесса сбора данных по функционированию и заболеваемости</a:t>
            </a:r>
          </a:p>
          <a:p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заведующий МБДОУ Детский сад №21 </a:t>
            </a:r>
            <a:r>
              <a:rPr lang="ru-RU" b="1" dirty="0" err="1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Перминова</a:t>
            </a:r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 Т.Н.</a:t>
            </a:r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593348" y="260145"/>
            <a:ext cx="1141906" cy="148493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A6D10BC-4F8E-4BA6-AECD-CC312AF43C88}"/>
              </a:ext>
            </a:extLst>
          </p:cNvPr>
          <p:cNvSpPr/>
          <p:nvPr/>
        </p:nvSpPr>
        <p:spPr>
          <a:xfrm>
            <a:off x="2104373" y="375781"/>
            <a:ext cx="1127342" cy="1215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Логотип ведомства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78247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3B4555"/>
                </a:solidFill>
                <a:latin typeface="Futura PT Bold" panose="020B0902020204020203" pitchFamily="34" charset="-52"/>
              </a:rPr>
              <a:t>Разработанные стандарты по внедренным улучшениям</a:t>
            </a: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(</a:t>
            </a:r>
            <a:r>
              <a:rPr lang="ru-RU" sz="2000" dirty="0" err="1" smtClean="0">
                <a:solidFill>
                  <a:srgbClr val="3B4555"/>
                </a:solidFill>
                <a:latin typeface="Futura PT Bold" panose="020B0902020204020203" pitchFamily="34" charset="-52"/>
              </a:rPr>
              <a:t>Скрипт</a:t>
            </a:r>
            <a:r>
              <a:rPr lang="ru-RU" sz="20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 для </a:t>
            </a:r>
            <a:r>
              <a:rPr lang="ru-RU" sz="20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сбора данных </a:t>
            </a:r>
            <a:r>
              <a:rPr lang="ru-RU" sz="20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в </a:t>
            </a:r>
            <a:r>
              <a:rPr lang="ru-RU" sz="2000" dirty="0" err="1" smtClean="0">
                <a:solidFill>
                  <a:srgbClr val="3B4555"/>
                </a:solidFill>
                <a:latin typeface="Futura PT Bold" panose="020B0902020204020203" pitchFamily="34" charset="-52"/>
              </a:rPr>
              <a:t>мессенжерах</a:t>
            </a:r>
            <a:r>
              <a:rPr lang="ru-RU" sz="20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  воспитателей групп)</a:t>
            </a:r>
            <a:r>
              <a:rPr lang="ru-RU" sz="20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/>
            </a:r>
            <a:br>
              <a:rPr lang="ru-RU" sz="20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</a:br>
            <a:endParaRPr lang="ru-RU" sz="20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>
            <a:off x="1361160" y="1159005"/>
            <a:ext cx="9469677" cy="1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4178" y="2187140"/>
            <a:ext cx="8238774" cy="405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325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489" y="4495218"/>
            <a:ext cx="95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Futura PT Light" panose="020B0402020204020303" pitchFamily="34" charset="0"/>
                <a:ea typeface="+mn-ea"/>
                <a:cs typeface="+mn-cs"/>
              </a:rPr>
              <a:t>Спасибо за внимание!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B4555"/>
              </a:solidFill>
              <a:effectLst/>
              <a:uLnTx/>
              <a:uFillTx/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0A86347-7E9E-164A-B30D-1C403B16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338489" y="144537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937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Паспорт проекта</a:t>
            </a:r>
          </a:p>
          <a:p>
            <a:pPr algn="ctr"/>
            <a:r>
              <a:rPr lang="ru-RU" sz="24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«Оптимизация процесса сбора данных по функционированию и заболеваемости»</a:t>
            </a:r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74485" y="1267012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69817" y="1159005"/>
          <a:ext cx="10181230" cy="5974080"/>
        </p:xfrm>
        <a:graphic>
          <a:graphicData uri="http://schemas.openxmlformats.org/drawingml/2006/table">
            <a:tbl>
              <a:tblPr/>
              <a:tblGrid>
                <a:gridCol w="2555114"/>
                <a:gridCol w="1370010"/>
                <a:gridCol w="1370010"/>
                <a:gridCol w="2555114"/>
                <a:gridCol w="1165491"/>
                <a:gridCol w="1165491"/>
              </a:tblGrid>
              <a:tr h="184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sng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Общие данные: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Обоснование: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0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Заказчик: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начальник управления образования администрации Осинниковского городского округа Н.П. Цибина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1. Отсутствие автоматической системы сбора данных по функционированию и заболеваемости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Процесс: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сбор данных по функционированию и заболеваемости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2. Подсчёт и перепроверка данных вручную (с помощью калькулятора)</a:t>
                      </a:r>
                      <a:br>
                        <a:rPr lang="ru-RU" sz="12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</a:br>
                      <a:r>
                        <a:rPr lang="ru-RU" sz="12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 </a:t>
                      </a:r>
                      <a:br>
                        <a:rPr lang="ru-RU" sz="12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</a:br>
                      <a:endParaRPr lang="ru-RU" sz="1200" b="0" i="0" u="none" strike="noStrike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Границы процесса: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от момента опроса медиком педагогов до получения обратной связи от родителей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3. Длительность получения информации о причинах отсутствия ребенка в ДОУ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Руководитель проекта: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заведующий МБДОУ Детский сад №21 Перминова Т.Н.,  8 (38471)4-25-07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Команда проекта: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Трубаева А.А. старший воспитатель, Гудз Н.В. старшая медицинская сестра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Цели и эффекты: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Сроки: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3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Наименование цели, ед. изм.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Текущий 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Целевой </a:t>
                      </a:r>
                      <a:b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Наименование этапа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Дата начала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Дата окончания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68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Сокращение времени протекания процесса, мин.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25-30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– 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1. Согласование паспорта лин-проекта  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10.02.2021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15.02.2021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2. Картирование текщего состояния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16.02.2021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26.02.2021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3. Анализ проблем и потерь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01.03.2021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05.03.2021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4. Составление карты целевого состояния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09.03.2021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19.03.2021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5. Разработка плана мероприятий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22.03.2021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26.03.2021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3773"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Эффекты: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• Автоматизация процесса обработки сведений по каждой возрастной группе и ДОУ для получения сводных аналитических данных;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• Сокращение трудоемкости процесса;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• Сокращение расходных материалов (бумага, краска).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6. Защита плана мероприятий перед заказчиком 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29.03.2021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31.03.2021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6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7. Внедрение улучшений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01.04.2021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30.04.2021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6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8. Мониторинг результатов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04.05.2021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17.05.2021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6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9. Закрытие лин-проекта 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18.05.2021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24.05.2021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0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10. Мониторинг стабильности достигнутых результатов </a:t>
                      </a:r>
                    </a:p>
                  </a:txBody>
                  <a:tcPr marL="17145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25.05.2021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18.06.2021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9851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3435" y="179233"/>
            <a:ext cx="859509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Команда проекта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24172" y="82748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538F6DC-0138-442D-9597-2AC0C997F372}"/>
              </a:ext>
            </a:extLst>
          </p:cNvPr>
          <p:cNvSpPr/>
          <p:nvPr/>
        </p:nvSpPr>
        <p:spPr>
          <a:xfrm>
            <a:off x="3272533" y="1331387"/>
            <a:ext cx="6034305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ln w="6350">
                  <a:solidFill>
                    <a:schemeClr val="tx1"/>
                  </a:solidFill>
                </a:ln>
                <a:latin typeface="Futura PT"/>
              </a:rPr>
              <a:t>Перминова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  <a:latin typeface="Futura PT"/>
              </a:rPr>
              <a:t> Т.Н., заведующий 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</a:rPr>
              <a:t>– РУКОВОДИТЕЛЬ ПРОЕКТА  </a:t>
            </a:r>
            <a:endParaRPr lang="ru-RU" sz="1600" dirty="0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255264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08" y="257328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460DD9B-1A47-4970-8E35-BA03AC0AF984}"/>
              </a:ext>
            </a:extLst>
          </p:cNvPr>
          <p:cNvSpPr/>
          <p:nvPr/>
        </p:nvSpPr>
        <p:spPr>
          <a:xfrm>
            <a:off x="2339752" y="2793304"/>
            <a:ext cx="3067895" cy="30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n w="6350">
                  <a:solidFill>
                    <a:schemeClr val="tx1"/>
                  </a:solidFill>
                </a:ln>
                <a:latin typeface="Futura PT"/>
              </a:rPr>
              <a:t>Трубаева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  <a:latin typeface="Futura PT"/>
              </a:rPr>
              <a:t> А.А., старший воспитатель</a:t>
            </a:r>
            <a:endParaRPr lang="ru-RU" sz="1600" dirty="0">
              <a:ln w="6350">
                <a:solidFill>
                  <a:schemeClr val="tx1"/>
                </a:solidFill>
              </a:ln>
              <a:latin typeface="Futura P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EE77D10-E89D-4304-8E1B-012F09915305}"/>
              </a:ext>
            </a:extLst>
          </p:cNvPr>
          <p:cNvSpPr/>
          <p:nvPr/>
        </p:nvSpPr>
        <p:spPr>
          <a:xfrm>
            <a:off x="7611732" y="2761947"/>
            <a:ext cx="3645074" cy="3640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 smtClean="0">
                <a:solidFill>
                  <a:schemeClr val="tx1"/>
                </a:solidFill>
                <a:latin typeface="Futura PT Light"/>
              </a:rPr>
              <a:t>Гудз</a:t>
            </a:r>
            <a:r>
              <a:rPr lang="ru-RU" sz="1600" b="1" dirty="0" smtClean="0">
                <a:solidFill>
                  <a:schemeClr val="tx1"/>
                </a:solidFill>
                <a:latin typeface="Futura PT Light"/>
              </a:rPr>
              <a:t> Н.В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., воспитатель</a:t>
            </a:r>
            <a:endParaRPr lang="ru-RU" sz="1600" dirty="0">
              <a:latin typeface="Futura PT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38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Карта текущего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76492" y="4495464"/>
          <a:ext cx="8128008" cy="1828800"/>
        </p:xfrm>
        <a:graphic>
          <a:graphicData uri="http://schemas.openxmlformats.org/drawingml/2006/table">
            <a:tbl>
              <a:tblPr/>
              <a:tblGrid>
                <a:gridCol w="387048"/>
                <a:gridCol w="387048"/>
                <a:gridCol w="387048"/>
                <a:gridCol w="1161144"/>
                <a:gridCol w="387048"/>
                <a:gridCol w="387048"/>
                <a:gridCol w="387048"/>
                <a:gridCol w="387048"/>
                <a:gridCol w="387048"/>
                <a:gridCol w="387048"/>
                <a:gridCol w="387048"/>
                <a:gridCol w="387048"/>
                <a:gridCol w="387048"/>
                <a:gridCol w="387048"/>
                <a:gridCol w="387048"/>
                <a:gridCol w="387048"/>
                <a:gridCol w="387048"/>
                <a:gridCol w="387048"/>
                <a:gridCol w="387048"/>
              </a:tblGrid>
              <a:tr h="120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ВПП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Отсутствие автоматической системы сбора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информации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Подсчёт и перепроверка данных вручную (с помощью калькулятора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952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Длительность получения информации о причинах отсутствия ребенка в ДОУ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952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952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>
            <a:off x="1968500" y="21590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ятно 2 20"/>
          <p:cNvSpPr/>
          <p:nvPr/>
        </p:nvSpPr>
        <p:spPr>
          <a:xfrm>
            <a:off x="596444" y="949325"/>
            <a:ext cx="962025" cy="6667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/>
              <a:t>1</a:t>
            </a:r>
          </a:p>
        </p:txBody>
      </p:sp>
      <p:sp>
        <p:nvSpPr>
          <p:cNvPr id="22" name="Пятно 2 21"/>
          <p:cNvSpPr/>
          <p:nvPr/>
        </p:nvSpPr>
        <p:spPr>
          <a:xfrm>
            <a:off x="5876925" y="949325"/>
            <a:ext cx="962025" cy="6667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3</a:t>
            </a:r>
          </a:p>
        </p:txBody>
      </p:sp>
      <p:sp>
        <p:nvSpPr>
          <p:cNvPr id="23" name="Пятно 2 22"/>
          <p:cNvSpPr/>
          <p:nvPr/>
        </p:nvSpPr>
        <p:spPr>
          <a:xfrm>
            <a:off x="2751564" y="920750"/>
            <a:ext cx="962025" cy="6667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/>
              <a:t>3</a:t>
            </a:r>
          </a:p>
        </p:txBody>
      </p:sp>
      <p:sp>
        <p:nvSpPr>
          <p:cNvPr id="24" name="Пятно 2 23"/>
          <p:cNvSpPr/>
          <p:nvPr/>
        </p:nvSpPr>
        <p:spPr>
          <a:xfrm>
            <a:off x="8632139" y="866775"/>
            <a:ext cx="962025" cy="6667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/>
              <a:t>2</a:t>
            </a:r>
          </a:p>
        </p:txBody>
      </p:sp>
      <p:sp>
        <p:nvSpPr>
          <p:cNvPr id="25" name="Пятно 2 24"/>
          <p:cNvSpPr/>
          <p:nvPr/>
        </p:nvSpPr>
        <p:spPr>
          <a:xfrm>
            <a:off x="10770034" y="866775"/>
            <a:ext cx="962025" cy="6667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/>
              <a:t>1</a:t>
            </a:r>
          </a:p>
        </p:txBody>
      </p:sp>
      <p:sp>
        <p:nvSpPr>
          <p:cNvPr id="26" name="Пятно 2 25"/>
          <p:cNvSpPr/>
          <p:nvPr/>
        </p:nvSpPr>
        <p:spPr>
          <a:xfrm>
            <a:off x="3743325" y="4495464"/>
            <a:ext cx="865187" cy="48151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/>
              <a:t>1</a:t>
            </a:r>
          </a:p>
        </p:txBody>
      </p:sp>
      <p:sp>
        <p:nvSpPr>
          <p:cNvPr id="27" name="Пятно 2 26"/>
          <p:cNvSpPr/>
          <p:nvPr/>
        </p:nvSpPr>
        <p:spPr>
          <a:xfrm>
            <a:off x="3713589" y="4976974"/>
            <a:ext cx="827821" cy="6667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2</a:t>
            </a:r>
          </a:p>
        </p:txBody>
      </p:sp>
      <p:sp>
        <p:nvSpPr>
          <p:cNvPr id="28" name="Пятно 2 27"/>
          <p:cNvSpPr/>
          <p:nvPr/>
        </p:nvSpPr>
        <p:spPr>
          <a:xfrm>
            <a:off x="3676223" y="5643724"/>
            <a:ext cx="865187" cy="537477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3</a:t>
            </a:r>
          </a:p>
        </p:txBody>
      </p:sp>
      <p:sp>
        <p:nvSpPr>
          <p:cNvPr id="29" name="Пятно 2 28"/>
          <p:cNvSpPr/>
          <p:nvPr/>
        </p:nvSpPr>
        <p:spPr>
          <a:xfrm>
            <a:off x="6838950" y="949325"/>
            <a:ext cx="962025" cy="6667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/>
              <a:t>1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968500" y="21590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Блок-схема: процесс 40"/>
          <p:cNvSpPr/>
          <p:nvPr/>
        </p:nvSpPr>
        <p:spPr>
          <a:xfrm>
            <a:off x="20203" y="1616075"/>
            <a:ext cx="1841500" cy="212469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/>
              <a:t>Медицинский кабинет</a:t>
            </a:r>
          </a:p>
          <a:p>
            <a:pPr algn="ctr"/>
            <a:r>
              <a:rPr lang="ru-RU" sz="1400" dirty="0"/>
              <a:t>Заведующий -  Делает заявку
</a:t>
            </a:r>
            <a:r>
              <a:rPr lang="en-US" sz="1400" dirty="0"/>
              <a:t>min 1</a:t>
            </a:r>
          </a:p>
          <a:p>
            <a:pPr algn="ctr"/>
            <a:r>
              <a:rPr lang="en-US" sz="1400" dirty="0"/>
              <a:t>max 1</a:t>
            </a:r>
            <a:endParaRPr lang="ru-RU" sz="1400" dirty="0"/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2286000" y="1587500"/>
            <a:ext cx="1457325" cy="212469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/>
              <a:t>Групповые комнаты (6)</a:t>
            </a:r>
          </a:p>
          <a:p>
            <a:pPr algn="ctr"/>
            <a:r>
              <a:rPr lang="ru-RU" sz="1400" dirty="0"/>
              <a:t>Медицинская сестра -  Запрашивает информацию
</a:t>
            </a:r>
            <a:r>
              <a:rPr lang="en-US" sz="1400" dirty="0"/>
              <a:t>min 7</a:t>
            </a:r>
          </a:p>
          <a:p>
            <a:pPr algn="ctr"/>
            <a:r>
              <a:rPr lang="en-US" sz="1400" dirty="0"/>
              <a:t>max 8</a:t>
            </a:r>
            <a:endParaRPr lang="ru-RU" sz="1400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1968500" y="21590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Блок-схема: процесс 43"/>
          <p:cNvSpPr/>
          <p:nvPr/>
        </p:nvSpPr>
        <p:spPr>
          <a:xfrm>
            <a:off x="4445000" y="1587500"/>
            <a:ext cx="1308100" cy="212469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/>
              <a:t>Групповой чат </a:t>
            </a:r>
          </a:p>
          <a:p>
            <a:pPr algn="ctr"/>
            <a:r>
              <a:rPr lang="ru-RU" sz="1400" dirty="0"/>
              <a:t>Воспитатели -  Опрос родителей о причине отсутствия ребенка  
</a:t>
            </a:r>
            <a:r>
              <a:rPr lang="en-US" sz="1400" dirty="0"/>
              <a:t>min 5</a:t>
            </a:r>
          </a:p>
          <a:p>
            <a:pPr algn="ctr"/>
            <a:r>
              <a:rPr lang="en-US" sz="1400" dirty="0"/>
              <a:t>max 6</a:t>
            </a:r>
            <a:endParaRPr lang="ru-RU" sz="1400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3810000" y="21590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процесс 45"/>
          <p:cNvSpPr/>
          <p:nvPr/>
        </p:nvSpPr>
        <p:spPr>
          <a:xfrm>
            <a:off x="6070600" y="1587500"/>
            <a:ext cx="1325349" cy="212469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/>
              <a:t>Медицинский кабинет</a:t>
            </a:r>
          </a:p>
          <a:p>
            <a:pPr algn="ctr"/>
            <a:r>
              <a:rPr lang="ru-RU" sz="1400" dirty="0"/>
              <a:t>Воспитатели -  отчет медику о количестве детей
</a:t>
            </a:r>
            <a:r>
              <a:rPr lang="en-US" sz="1400" dirty="0"/>
              <a:t>min 4</a:t>
            </a:r>
          </a:p>
          <a:p>
            <a:pPr algn="ctr"/>
            <a:r>
              <a:rPr lang="en-US" sz="1400" dirty="0"/>
              <a:t>max 5</a:t>
            </a:r>
            <a:endParaRPr lang="ru-RU" sz="1400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753100" y="21590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Блок-схема: процесс 47"/>
          <p:cNvSpPr/>
          <p:nvPr/>
        </p:nvSpPr>
        <p:spPr>
          <a:xfrm>
            <a:off x="7842250" y="1616075"/>
            <a:ext cx="1841500" cy="212469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/>
              <a:t>Медицинский кабинет</a:t>
            </a:r>
          </a:p>
          <a:p>
            <a:pPr algn="ctr"/>
            <a:r>
              <a:rPr lang="ru-RU" sz="1400" dirty="0"/>
              <a:t>Медицинская сестра -  Свод и подсчет данных передача информации заведующему на бумажном носителе
</a:t>
            </a:r>
            <a:r>
              <a:rPr lang="en-US" sz="1400" dirty="0"/>
              <a:t>min 7</a:t>
            </a:r>
          </a:p>
          <a:p>
            <a:pPr algn="ctr"/>
            <a:r>
              <a:rPr lang="en-US" sz="1400" dirty="0"/>
              <a:t>max 8</a:t>
            </a:r>
            <a:endParaRPr lang="ru-RU" sz="1400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7483475" y="21590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процесс 49"/>
          <p:cNvSpPr/>
          <p:nvPr/>
        </p:nvSpPr>
        <p:spPr>
          <a:xfrm>
            <a:off x="10144125" y="1616075"/>
            <a:ext cx="1841500" cy="212469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/>
              <a:t>Кабинет заведующего</a:t>
            </a:r>
          </a:p>
          <a:p>
            <a:pPr algn="ctr"/>
            <a:r>
              <a:rPr lang="ru-RU" sz="1400" dirty="0"/>
              <a:t>Заведующий -  Оцифровка передача информации по месту требования
</a:t>
            </a:r>
            <a:r>
              <a:rPr lang="en-US" sz="1400" dirty="0"/>
              <a:t>min 1</a:t>
            </a:r>
          </a:p>
          <a:p>
            <a:pPr algn="ctr"/>
            <a:r>
              <a:rPr lang="en-US" sz="1400" dirty="0"/>
              <a:t>max 2</a:t>
            </a:r>
            <a:endParaRPr lang="ru-RU" sz="1400" dirty="0"/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9826625" y="21590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ятно 2 51"/>
          <p:cNvSpPr/>
          <p:nvPr/>
        </p:nvSpPr>
        <p:spPr>
          <a:xfrm>
            <a:off x="4791075" y="920750"/>
            <a:ext cx="962025" cy="6667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225816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Пирамида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BB0E51F4-6683-486D-828A-441F28358AC4}"/>
              </a:ext>
            </a:extLst>
          </p:cNvPr>
          <p:cNvSpPr/>
          <p:nvPr/>
        </p:nvSpPr>
        <p:spPr bwMode="auto">
          <a:xfrm>
            <a:off x="2546569" y="1110812"/>
            <a:ext cx="1474286" cy="1205000"/>
          </a:xfrm>
          <a:prstGeom prst="triangle">
            <a:avLst>
              <a:gd name="adj" fmla="val 49251"/>
            </a:avLst>
          </a:prstGeom>
          <a:solidFill>
            <a:srgbClr val="327FBE">
              <a:alpha val="21961"/>
            </a:srgb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>
            <a:extLst>
              <a:ext uri="{FF2B5EF4-FFF2-40B4-BE49-F238E27FC236}">
                <a16:creationId xmlns="" xmlns:a16="http://schemas.microsoft.com/office/drawing/2014/main" id="{FEA94B5E-3ECA-46F3-8242-90F1BA3E4187}"/>
              </a:ext>
            </a:extLst>
          </p:cNvPr>
          <p:cNvSpPr/>
          <p:nvPr/>
        </p:nvSpPr>
        <p:spPr bwMode="auto">
          <a:xfrm>
            <a:off x="-65107" y="4304102"/>
            <a:ext cx="6697638" cy="2500553"/>
          </a:xfrm>
          <a:prstGeom prst="trapezoid">
            <a:avLst>
              <a:gd name="adj" fmla="val 59506"/>
            </a:avLst>
          </a:prstGeom>
          <a:solidFill>
            <a:srgbClr val="0070C0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Трапеция 8">
            <a:extLst>
              <a:ext uri="{FF2B5EF4-FFF2-40B4-BE49-F238E27FC236}">
                <a16:creationId xmlns="" xmlns:a16="http://schemas.microsoft.com/office/drawing/2014/main" id="{59DC12A3-C1E8-4DAD-AB54-B0A685CCA0A8}"/>
              </a:ext>
            </a:extLst>
          </p:cNvPr>
          <p:cNvSpPr/>
          <p:nvPr/>
        </p:nvSpPr>
        <p:spPr bwMode="auto">
          <a:xfrm>
            <a:off x="1469706" y="2363485"/>
            <a:ext cx="3703543" cy="1841607"/>
          </a:xfrm>
          <a:prstGeom prst="trapezoid">
            <a:avLst>
              <a:gd name="adj" fmla="val 59506"/>
            </a:avLst>
          </a:prstGeom>
          <a:solidFill>
            <a:srgbClr val="4770B5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82426F1-1212-4CAB-9D7A-374AC91E8D3D}"/>
              </a:ext>
            </a:extLst>
          </p:cNvPr>
          <p:cNvSpPr/>
          <p:nvPr/>
        </p:nvSpPr>
        <p:spPr>
          <a:xfrm>
            <a:off x="3582444" y="1159005"/>
            <a:ext cx="2755726" cy="269325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Федеральный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D45F780-F234-44EF-A0B3-176E03B021F1}"/>
              </a:ext>
            </a:extLst>
          </p:cNvPr>
          <p:cNvSpPr/>
          <p:nvPr/>
        </p:nvSpPr>
        <p:spPr>
          <a:xfrm>
            <a:off x="3701441" y="1542739"/>
            <a:ext cx="6450904" cy="758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469C47B-2C08-462A-A103-80CA445B1B4E}"/>
              </a:ext>
            </a:extLst>
          </p:cNvPr>
          <p:cNvSpPr/>
          <p:nvPr/>
        </p:nvSpPr>
        <p:spPr>
          <a:xfrm>
            <a:off x="4346532" y="2391626"/>
            <a:ext cx="2580361" cy="304397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Региональный уровень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6192284-9982-4F4F-8AB3-555BE6A785EA}"/>
              </a:ext>
            </a:extLst>
          </p:cNvPr>
          <p:cNvSpPr/>
          <p:nvPr/>
        </p:nvSpPr>
        <p:spPr>
          <a:xfrm>
            <a:off x="4346532" y="2912223"/>
            <a:ext cx="6701425" cy="970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E5A6370-CD24-4CD9-A71A-C9E5DD12C635}"/>
              </a:ext>
            </a:extLst>
          </p:cNvPr>
          <p:cNvSpPr/>
          <p:nvPr/>
        </p:nvSpPr>
        <p:spPr>
          <a:xfrm>
            <a:off x="5448821" y="4297488"/>
            <a:ext cx="2555309" cy="378218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Местный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41FFCD0-0C73-46A9-8C88-7733FD3D7449}"/>
              </a:ext>
            </a:extLst>
          </p:cNvPr>
          <p:cNvSpPr/>
          <p:nvPr/>
        </p:nvSpPr>
        <p:spPr>
          <a:xfrm>
            <a:off x="5837129" y="4845111"/>
            <a:ext cx="6200383" cy="1806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095999" y="4845111"/>
          <a:ext cx="5537201" cy="1596390"/>
        </p:xfrm>
        <a:graphic>
          <a:graphicData uri="http://schemas.openxmlformats.org/drawingml/2006/table">
            <a:tbl>
              <a:tblPr/>
              <a:tblGrid>
                <a:gridCol w="5537201"/>
              </a:tblGrid>
              <a:tr h="523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1. Отсутствие автоматической системы сбора данных по функционированию и заболеваемости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2. Подсчёт и перепроверка данных вручную (с помощью калькулятора)</a:t>
                      </a:r>
                      <a:br>
                        <a:rPr lang="ru-RU" sz="12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</a:br>
                      <a:r>
                        <a:rPr lang="ru-RU" sz="12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 </a:t>
                      </a:r>
                      <a:br>
                        <a:rPr lang="ru-RU" sz="12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</a:br>
                      <a:endParaRPr lang="ru-RU" sz="1200" b="0" i="0" u="none" strike="noStrike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3. Длительность получения информации о причинах отсутствия ребенка в ДОУ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3585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Карта целевого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-2849642"/>
            <a:ext cx="6096000" cy="125572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													</a:t>
            </a:r>
          </a:p>
          <a:p>
            <a:r>
              <a:rPr lang="ru-RU" dirty="0" smtClean="0"/>
              <a:t>														</a:t>
            </a:r>
          </a:p>
          <a:p>
            <a:r>
              <a:rPr lang="ru-RU" dirty="0" smtClean="0"/>
              <a:t>														</a:t>
            </a:r>
          </a:p>
          <a:p>
            <a:r>
              <a:rPr lang="ru-RU" dirty="0" smtClean="0"/>
              <a:t>														</a:t>
            </a:r>
          </a:p>
          <a:p>
            <a:r>
              <a:rPr lang="ru-RU" dirty="0" smtClean="0"/>
              <a:t>														</a:t>
            </a:r>
          </a:p>
          <a:p>
            <a:r>
              <a:rPr lang="ru-RU" dirty="0" smtClean="0"/>
              <a:t>														</a:t>
            </a:r>
          </a:p>
          <a:p>
            <a:r>
              <a:rPr lang="ru-RU" dirty="0" smtClean="0"/>
              <a:t>														</a:t>
            </a:r>
          </a:p>
          <a:p>
            <a:r>
              <a:rPr lang="ru-RU" dirty="0" smtClean="0"/>
              <a:t>														</a:t>
            </a:r>
          </a:p>
          <a:p>
            <a:r>
              <a:rPr lang="ru-RU" dirty="0" smtClean="0"/>
              <a:t>														</a:t>
            </a:r>
          </a:p>
          <a:p>
            <a:r>
              <a:rPr lang="ru-RU" dirty="0" smtClean="0"/>
              <a:t>														</a:t>
            </a:r>
          </a:p>
          <a:p>
            <a:r>
              <a:rPr lang="ru-RU" dirty="0" smtClean="0"/>
              <a:t>														</a:t>
            </a:r>
          </a:p>
          <a:p>
            <a:r>
              <a:rPr lang="ru-RU" dirty="0" smtClean="0"/>
              <a:t>														</a:t>
            </a:r>
          </a:p>
          <a:p>
            <a:r>
              <a:rPr lang="ru-RU" dirty="0" smtClean="0"/>
              <a:t>ВПП </a:t>
            </a:r>
            <a:r>
              <a:rPr lang="en-US" dirty="0" smtClean="0"/>
              <a:t>min	5													</a:t>
            </a:r>
          </a:p>
          <a:p>
            <a:r>
              <a:rPr lang="en-US" dirty="0" smtClean="0"/>
              <a:t>max	10													</a:t>
            </a:r>
          </a:p>
          <a:p>
            <a:r>
              <a:rPr lang="ru-RU" dirty="0" smtClean="0"/>
              <a:t>														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17506" y="4495464"/>
          <a:ext cx="8127994" cy="853440"/>
        </p:xfrm>
        <a:graphic>
          <a:graphicData uri="http://schemas.openxmlformats.org/drawingml/2006/table">
            <a:tbl>
              <a:tblPr/>
              <a:tblGrid>
                <a:gridCol w="580571"/>
                <a:gridCol w="580571"/>
                <a:gridCol w="580571"/>
                <a:gridCol w="580571"/>
                <a:gridCol w="580571"/>
                <a:gridCol w="580571"/>
                <a:gridCol w="580571"/>
                <a:gridCol w="580571"/>
                <a:gridCol w="580571"/>
                <a:gridCol w="580571"/>
                <a:gridCol w="580571"/>
                <a:gridCol w="580571"/>
                <a:gridCol w="580571"/>
                <a:gridCol w="580571"/>
              </a:tblGrid>
              <a:tr h="181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ВПП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429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Блок-схема: процесс 8"/>
          <p:cNvSpPr/>
          <p:nvPr/>
        </p:nvSpPr>
        <p:spPr>
          <a:xfrm>
            <a:off x="127000" y="1587500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/>
              <a:t>
</a:t>
            </a:r>
          </a:p>
          <a:p>
            <a:pPr algn="ctr"/>
            <a:endParaRPr lang="ru-RU" sz="1100" dirty="0"/>
          </a:p>
          <a:p>
            <a:pPr algn="ctr"/>
            <a:r>
              <a:rPr lang="en-US" sz="1100" dirty="0"/>
              <a:t>min 2</a:t>
            </a:r>
          </a:p>
          <a:p>
            <a:pPr algn="ctr"/>
            <a:r>
              <a:rPr lang="en-US" sz="1100" dirty="0"/>
              <a:t>max 3</a:t>
            </a:r>
            <a:endParaRPr lang="ru-RU" sz="1100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286000" y="1587500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/>
              <a:t>Групповой чат  родителей</a:t>
            </a:r>
          </a:p>
          <a:p>
            <a:pPr algn="ctr"/>
            <a:r>
              <a:rPr lang="ru-RU" sz="1100"/>
              <a:t>Педагоги -  передают информацию родителям
</a:t>
            </a:r>
          </a:p>
          <a:p>
            <a:pPr algn="ctr"/>
            <a:endParaRPr lang="ru-RU" sz="1100"/>
          </a:p>
          <a:p>
            <a:pPr algn="ctr"/>
            <a:r>
              <a:rPr lang="en-US" sz="1100"/>
              <a:t>min 5</a:t>
            </a:r>
          </a:p>
          <a:p>
            <a:pPr algn="ctr"/>
            <a:r>
              <a:rPr lang="en-US" sz="1100"/>
              <a:t>max 7</a:t>
            </a:r>
            <a:endParaRPr lang="ru-RU" sz="110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68500" y="21590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127500" y="21590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286500" y="21590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процесс 17"/>
          <p:cNvSpPr/>
          <p:nvPr/>
        </p:nvSpPr>
        <p:spPr>
          <a:xfrm>
            <a:off x="127000" y="1587500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/>
              <a:t>Общий чат  педагогов
Заведующий -  
формирует  и отправляет запрос 
</a:t>
            </a:r>
            <a:r>
              <a:rPr lang="en-US" sz="1000"/>
              <a:t>min 2</a:t>
            </a:r>
          </a:p>
          <a:p>
            <a:pPr algn="ctr"/>
            <a:r>
              <a:rPr lang="en-US" sz="1000"/>
              <a:t>max 3</a:t>
            </a:r>
            <a:endParaRPr lang="ru-RU" sz="100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2286000" y="1587500"/>
            <a:ext cx="1841500" cy="2370350"/>
          </a:xfrm>
          <a:prstGeom prst="flowChartProcess">
            <a:avLst/>
          </a:prstGeom>
          <a:solidFill>
            <a:schemeClr val="accent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/>
              <a:t>Групповой чат  родителей</a:t>
            </a:r>
          </a:p>
          <a:p>
            <a:pPr algn="ctr"/>
            <a:r>
              <a:rPr lang="ru-RU" sz="1400" dirty="0"/>
              <a:t>Воспитатель -  Запрашивает информацию
</a:t>
            </a:r>
          </a:p>
          <a:p>
            <a:pPr algn="ctr"/>
            <a:r>
              <a:rPr lang="en-US" sz="1000" dirty="0"/>
              <a:t>min </a:t>
            </a:r>
            <a:r>
              <a:rPr lang="ru-RU" sz="1000" dirty="0"/>
              <a:t>4</a:t>
            </a:r>
            <a:endParaRPr lang="en-US" sz="1000" dirty="0"/>
          </a:p>
          <a:p>
            <a:pPr algn="ctr"/>
            <a:r>
              <a:rPr lang="en-US" sz="1000" dirty="0"/>
              <a:t>max </a:t>
            </a:r>
            <a:r>
              <a:rPr lang="ru-RU" sz="1000" dirty="0"/>
              <a:t>6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968500" y="21590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процесс 20"/>
          <p:cNvSpPr/>
          <p:nvPr/>
        </p:nvSpPr>
        <p:spPr>
          <a:xfrm>
            <a:off x="4445000" y="1587500"/>
            <a:ext cx="1841500" cy="2370350"/>
          </a:xfrm>
          <a:prstGeom prst="flowChartProcess">
            <a:avLst/>
          </a:prstGeom>
          <a:solidFill>
            <a:schemeClr val="accent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/>
              <a:t>Групповой чат ДОУ- 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Общий чат  педагогов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Воспитатели -  передают информацию  заведующему</a:t>
            </a:r>
            <a:r>
              <a:rPr lang="ru-RU" sz="1400" dirty="0"/>
              <a:t>
</a:t>
            </a:r>
            <a:r>
              <a:rPr lang="en-US" sz="1400" dirty="0"/>
              <a:t>min </a:t>
            </a:r>
            <a:r>
              <a:rPr lang="ru-RU" sz="1400" dirty="0"/>
              <a:t>20 с.</a:t>
            </a:r>
            <a:endParaRPr lang="en-US" sz="1400" dirty="0"/>
          </a:p>
          <a:p>
            <a:pPr algn="ctr"/>
            <a:r>
              <a:rPr lang="en-US" sz="1400" dirty="0"/>
              <a:t>max </a:t>
            </a:r>
            <a:r>
              <a:rPr lang="ru-RU" sz="1400" dirty="0"/>
              <a:t>2 м.30 с.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127500" y="21590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процесс 22"/>
          <p:cNvSpPr/>
          <p:nvPr/>
        </p:nvSpPr>
        <p:spPr>
          <a:xfrm>
            <a:off x="6604000" y="1587500"/>
            <a:ext cx="1841500" cy="2370350"/>
          </a:xfrm>
          <a:prstGeom prst="flowChartProcess">
            <a:avLst/>
          </a:prstGeom>
          <a:solidFill>
            <a:schemeClr val="accent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/>
              <a:t>Кабинет специалиста</a:t>
            </a:r>
          </a:p>
          <a:p>
            <a:pPr algn="ctr"/>
            <a:r>
              <a:rPr lang="ru-RU" sz="1400" dirty="0"/>
              <a:t>Заведующий и мед. сестра -  передают информацию  по месту требования
</a:t>
            </a:r>
          </a:p>
          <a:p>
            <a:pPr algn="ctr"/>
            <a:r>
              <a:rPr lang="en-US" sz="1400" dirty="0"/>
              <a:t>min </a:t>
            </a:r>
            <a:r>
              <a:rPr lang="ru-RU" sz="1400" dirty="0"/>
              <a:t>20 с.</a:t>
            </a:r>
            <a:endParaRPr lang="en-US" sz="1400" dirty="0"/>
          </a:p>
          <a:p>
            <a:pPr algn="ctr"/>
            <a:r>
              <a:rPr lang="en-US" sz="1400" dirty="0"/>
              <a:t>max </a:t>
            </a:r>
            <a:r>
              <a:rPr lang="ru-RU" sz="1400" dirty="0"/>
              <a:t>1 м.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286500" y="21590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процесс 24"/>
          <p:cNvSpPr/>
          <p:nvPr/>
        </p:nvSpPr>
        <p:spPr>
          <a:xfrm>
            <a:off x="127000" y="1587500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/>
              <a:t>групповой чат ДОУ</a:t>
            </a:r>
          </a:p>
          <a:p>
            <a:pPr algn="ctr"/>
            <a:r>
              <a:rPr lang="ru-RU" sz="1100"/>
              <a:t>Заведующий -  Делает заявку</a:t>
            </a:r>
          </a:p>
          <a:p>
            <a:pPr algn="ctr"/>
            <a:endParaRPr lang="ru-RU" sz="1100"/>
          </a:p>
          <a:p>
            <a:pPr algn="ctr"/>
            <a:r>
              <a:rPr lang="en-US" sz="1100"/>
              <a:t>min 20 </a:t>
            </a:r>
            <a:r>
              <a:rPr lang="ru-RU" sz="1100"/>
              <a:t>с.</a:t>
            </a:r>
          </a:p>
          <a:p>
            <a:pPr algn="ctr"/>
            <a:r>
              <a:rPr lang="en-US" sz="1100"/>
              <a:t>max 30 </a:t>
            </a:r>
            <a:r>
              <a:rPr lang="ru-RU" sz="1100"/>
              <a:t>с.</a:t>
            </a: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127000" y="1587499"/>
            <a:ext cx="1841500" cy="2370351"/>
          </a:xfrm>
          <a:prstGeom prst="flowChartProcess">
            <a:avLst/>
          </a:prstGeom>
          <a:solidFill>
            <a:schemeClr val="accent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/>
              <a:t>Групповой чат ДОУ</a:t>
            </a:r>
          </a:p>
          <a:p>
            <a:pPr algn="ctr"/>
            <a:r>
              <a:rPr lang="ru-RU" sz="1400" dirty="0"/>
              <a:t>Заведующий -  Делает заявку</a:t>
            </a:r>
          </a:p>
          <a:p>
            <a:pPr algn="ctr"/>
            <a:endParaRPr lang="ru-RU" sz="1400" dirty="0"/>
          </a:p>
          <a:p>
            <a:pPr algn="ctr"/>
            <a:r>
              <a:rPr lang="en-US" sz="1400" dirty="0"/>
              <a:t>min 20 </a:t>
            </a:r>
            <a:r>
              <a:rPr lang="ru-RU" sz="1400" dirty="0"/>
              <a:t>с.</a:t>
            </a:r>
          </a:p>
          <a:p>
            <a:pPr algn="ctr"/>
            <a:r>
              <a:rPr lang="en-US" sz="1400" dirty="0"/>
              <a:t>max 30 </a:t>
            </a:r>
            <a:r>
              <a:rPr lang="ru-RU" sz="1400" dirty="0"/>
              <a:t>с.</a:t>
            </a:r>
          </a:p>
        </p:txBody>
      </p:sp>
    </p:spTree>
    <p:extLst>
      <p:ext uri="{BB962C8B-B14F-4D97-AF65-F5344CB8AC3E}">
        <p14:creationId xmlns="" xmlns:p14="http://schemas.microsoft.com/office/powerpoint/2010/main" val="202266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План мероприятий по устранению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73706" y="1251987"/>
          <a:ext cx="9853686" cy="4350161"/>
        </p:xfrm>
        <a:graphic>
          <a:graphicData uri="http://schemas.openxmlformats.org/drawingml/2006/table">
            <a:tbl>
              <a:tblPr/>
              <a:tblGrid>
                <a:gridCol w="628958"/>
                <a:gridCol w="1890430"/>
                <a:gridCol w="2487408"/>
                <a:gridCol w="2530048"/>
                <a:gridCol w="2316842"/>
              </a:tblGrid>
              <a:tr h="5354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7" marR="8797" marT="87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Название проблемы</a:t>
                      </a:r>
                    </a:p>
                  </a:txBody>
                  <a:tcPr marL="8797" marR="8797" marT="87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Коренные причины</a:t>
                      </a:r>
                    </a:p>
                  </a:txBody>
                  <a:tcPr marL="8797" marR="8797" marT="87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Мероприятие</a:t>
                      </a:r>
                    </a:p>
                  </a:txBody>
                  <a:tcPr marL="8797" marR="8797" marT="87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Предполагаемый эффект</a:t>
                      </a:r>
                    </a:p>
                  </a:txBody>
                  <a:tcPr marL="8797" marR="8797" marT="87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Отсутствие автоматической системы сбора данных</a:t>
                      </a:r>
                    </a:p>
                  </a:txBody>
                  <a:tcPr marL="8797" marR="8797" marT="87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Воспитатели не обучены работе с программе электронных таблиц</a:t>
                      </a:r>
                    </a:p>
                  </a:txBody>
                  <a:tcPr marL="8797" marR="8797" marT="87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 повышения квалификации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GOOGLE</a:t>
                      </a:r>
                    </a:p>
                  </a:txBody>
                  <a:tcPr marL="8797" marR="8797" marT="87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Сокращение Автоматизация процесса обработки сведений по каждой возрастной группе для получения сводных аналитических данных;</a:t>
                      </a:r>
                    </a:p>
                  </a:txBody>
                  <a:tcPr marL="8797" marR="8797" marT="87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Подсчет и перепроверка данных вручную</a:t>
                      </a:r>
                    </a:p>
                  </a:txBody>
                  <a:tcPr marL="8797" marR="8797" marT="87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Большой объем информации</a:t>
                      </a:r>
                    </a:p>
                  </a:txBody>
                  <a:tcPr marL="8797" marR="8797" marT="87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Разработка  таблицы</a:t>
                      </a:r>
                    </a:p>
                  </a:txBody>
                  <a:tcPr marL="8797" marR="8797" marT="87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Сокращение трудоемкости процесса; </a:t>
                      </a:r>
                    </a:p>
                  </a:txBody>
                  <a:tcPr marL="8797" marR="8797" marT="87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5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Длительность получения информации о причины отсутствия</a:t>
                      </a:r>
                    </a:p>
                  </a:txBody>
                  <a:tcPr marL="8797" marR="8797" marT="87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Для передачи информации необходимо перейти в кабинет медицинской сестры</a:t>
                      </a:r>
                    </a:p>
                  </a:txBody>
                  <a:tcPr marL="8797" marR="8797" marT="87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Разработка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скрипт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для группового чата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мессенжере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«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WhatsApp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8797" marR="8797" marT="87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Сокращение расходных материалов (бумага, краска).</a:t>
                      </a:r>
                    </a:p>
                  </a:txBody>
                  <a:tcPr marL="8797" marR="8797" marT="87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3792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Достигнутые результаты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836D1805-57B3-4E04-8411-8E76B8EB078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540795794"/>
              </p:ext>
            </p:extLst>
          </p:nvPr>
        </p:nvGraphicFramePr>
        <p:xfrm>
          <a:off x="2267743" y="1772816"/>
          <a:ext cx="6462897" cy="367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83400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8731" y="-42530"/>
            <a:ext cx="10909899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 (фотографии «Было» – «Стало»)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06617" y="653852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5E05F25-4175-4AA0-B949-6ED42AC1450F}"/>
              </a:ext>
            </a:extLst>
          </p:cNvPr>
          <p:cNvSpPr/>
          <p:nvPr/>
        </p:nvSpPr>
        <p:spPr>
          <a:xfrm>
            <a:off x="1954060" y="1377863"/>
            <a:ext cx="2054269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«Было»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43DBE48-A421-440B-8CD1-3AF23EF66071}"/>
              </a:ext>
            </a:extLst>
          </p:cNvPr>
          <p:cNvSpPr/>
          <p:nvPr/>
        </p:nvSpPr>
        <p:spPr>
          <a:xfrm>
            <a:off x="7866345" y="1377863"/>
            <a:ext cx="2371595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«Стало»</a:t>
            </a:r>
          </a:p>
        </p:txBody>
      </p:sp>
      <p:pic>
        <p:nvPicPr>
          <p:cNvPr id="6145" name="Picture 1" descr="C:\Users\Ivushka\Desktop\МБДОУ Детский сад №21 презентация  Вопросы безопаснос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6576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639</Words>
  <Application>Microsoft Office PowerPoint</Application>
  <PresentationFormat>Произвольный</PresentationFormat>
  <Paragraphs>227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Ivushka</cp:lastModifiedBy>
  <cp:revision>74</cp:revision>
  <dcterms:created xsi:type="dcterms:W3CDTF">2019-04-02T07:58:05Z</dcterms:created>
  <dcterms:modified xsi:type="dcterms:W3CDTF">2021-09-27T05:05:54Z</dcterms:modified>
</cp:coreProperties>
</file>